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5"/>
  </p:notesMasterIdLst>
  <p:sldIdLst>
    <p:sldId id="364" r:id="rId2"/>
    <p:sldId id="380" r:id="rId3"/>
    <p:sldId id="381" r:id="rId4"/>
    <p:sldId id="382" r:id="rId5"/>
    <p:sldId id="373" r:id="rId6"/>
    <p:sldId id="376" r:id="rId7"/>
    <p:sldId id="374" r:id="rId8"/>
    <p:sldId id="360" r:id="rId9"/>
    <p:sldId id="359" r:id="rId10"/>
    <p:sldId id="375" r:id="rId11"/>
    <p:sldId id="377" r:id="rId12"/>
    <p:sldId id="361" r:id="rId13"/>
    <p:sldId id="378" r:id="rId14"/>
    <p:sldId id="358" r:id="rId15"/>
    <p:sldId id="365" r:id="rId16"/>
    <p:sldId id="366" r:id="rId17"/>
    <p:sldId id="383" r:id="rId18"/>
    <p:sldId id="347" r:id="rId19"/>
    <p:sldId id="348" r:id="rId20"/>
    <p:sldId id="384" r:id="rId21"/>
    <p:sldId id="379" r:id="rId22"/>
    <p:sldId id="354" r:id="rId23"/>
    <p:sldId id="355" r:id="rId24"/>
    <p:sldId id="371" r:id="rId25"/>
    <p:sldId id="372" r:id="rId26"/>
    <p:sldId id="349" r:id="rId27"/>
    <p:sldId id="367" r:id="rId28"/>
    <p:sldId id="368" r:id="rId29"/>
    <p:sldId id="369" r:id="rId30"/>
    <p:sldId id="370" r:id="rId31"/>
    <p:sldId id="385" r:id="rId32"/>
    <p:sldId id="357" r:id="rId33"/>
    <p:sldId id="386" r:id="rId34"/>
  </p:sldIdLst>
  <p:sldSz cx="9144000" cy="5143500" type="screen16x9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Futura PT Demi" charset="0"/>
      <p:regular r:id="rId4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ользователь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2" autoAdjust="0"/>
    <p:restoredTop sz="94660"/>
  </p:normalViewPr>
  <p:slideViewPr>
    <p:cSldViewPr>
      <p:cViewPr varScale="1">
        <p:scale>
          <a:sx n="111" d="100"/>
          <a:sy n="111" d="100"/>
        </p:scale>
        <p:origin x="-566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E38D99F-FDDD-4030-9887-F805533A972B}" type="datetimeFigureOut">
              <a:rPr lang="ru-RU" altLang="ru-RU"/>
              <a:pPr>
                <a:defRPr/>
              </a:pPr>
              <a:t>23.10.2018</a:t>
            </a:fld>
            <a:endParaRPr lang="ru-RU" alt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9B42B86F-A586-4734-BA3F-C77322884A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454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582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55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0" algn="l" defTabSz="9143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65" indent="0" algn="ctr">
              <a:buNone/>
              <a:defRPr/>
            </a:lvl2pPr>
            <a:lvl3pPr marL="914330" indent="0" algn="ctr">
              <a:buNone/>
              <a:defRPr/>
            </a:lvl3pPr>
            <a:lvl4pPr marL="1371495" indent="0" algn="ctr">
              <a:buNone/>
              <a:defRPr/>
            </a:lvl4pPr>
            <a:lvl5pPr marL="1828660" indent="0" algn="ctr">
              <a:buNone/>
              <a:defRPr/>
            </a:lvl5pPr>
            <a:lvl6pPr marL="2285825" indent="0" algn="ctr">
              <a:buNone/>
              <a:defRPr/>
            </a:lvl6pPr>
            <a:lvl7pPr marL="2742990" indent="0" algn="ctr">
              <a:buNone/>
              <a:defRPr/>
            </a:lvl7pPr>
            <a:lvl8pPr marL="3200155" indent="0" algn="ctr">
              <a:buNone/>
              <a:defRPr/>
            </a:lvl8pPr>
            <a:lvl9pPr marL="365732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F73A0-7C4A-483C-A878-260A6811EC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56DD4-E338-42F8-8EF4-E250FC7CAE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72A7D-66E4-4010-8B2B-A64AFF5DBF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063F87A-D72B-4991-9049-17B1A00BD229}" type="datetimeFigureOut">
              <a:rPr lang="en-US"/>
              <a:pPr>
                <a:defRPr/>
              </a:pPr>
              <a:t>10/23/2018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155A2E-C281-428A-9DC1-17FDB32583BB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9EF78-E394-43FB-B8F5-4DF72B3AAB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65" indent="0">
              <a:buNone/>
              <a:defRPr sz="1800"/>
            </a:lvl2pPr>
            <a:lvl3pPr marL="914330" indent="0">
              <a:buNone/>
              <a:defRPr sz="1600"/>
            </a:lvl3pPr>
            <a:lvl4pPr marL="1371495" indent="0">
              <a:buNone/>
              <a:defRPr sz="1400"/>
            </a:lvl4pPr>
            <a:lvl5pPr marL="1828660" indent="0">
              <a:buNone/>
              <a:defRPr sz="1400"/>
            </a:lvl5pPr>
            <a:lvl6pPr marL="2285825" indent="0">
              <a:buNone/>
              <a:defRPr sz="1400"/>
            </a:lvl6pPr>
            <a:lvl7pPr marL="2742990" indent="0">
              <a:buNone/>
              <a:defRPr sz="1400"/>
            </a:lvl7pPr>
            <a:lvl8pPr marL="3200155" indent="0">
              <a:buNone/>
              <a:defRPr sz="1400"/>
            </a:lvl8pPr>
            <a:lvl9pPr marL="365732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13261-18D0-4CDD-A484-FEAEF0FE3F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75455-B818-4AD2-AEBE-AD9789217E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5" indent="0">
              <a:buNone/>
              <a:defRPr sz="2000" b="1"/>
            </a:lvl2pPr>
            <a:lvl3pPr marL="914330" indent="0">
              <a:buNone/>
              <a:defRPr sz="1800" b="1"/>
            </a:lvl3pPr>
            <a:lvl4pPr marL="1371495" indent="0">
              <a:buNone/>
              <a:defRPr sz="1600" b="1"/>
            </a:lvl4pPr>
            <a:lvl5pPr marL="1828660" indent="0">
              <a:buNone/>
              <a:defRPr sz="1600" b="1"/>
            </a:lvl5pPr>
            <a:lvl6pPr marL="2285825" indent="0">
              <a:buNone/>
              <a:defRPr sz="1600" b="1"/>
            </a:lvl6pPr>
            <a:lvl7pPr marL="2742990" indent="0">
              <a:buNone/>
              <a:defRPr sz="1600" b="1"/>
            </a:lvl7pPr>
            <a:lvl8pPr marL="3200155" indent="0">
              <a:buNone/>
              <a:defRPr sz="1600" b="1"/>
            </a:lvl8pPr>
            <a:lvl9pPr marL="365732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E3A2C-4551-46E2-8D80-09146213C1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16CF2-9129-4E44-8779-B9131A224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6E20A-DE31-4AC9-AD58-A2B6EE8418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FF2BA-8736-44AA-935A-6447AD3EDC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5" indent="0">
              <a:buNone/>
              <a:defRPr sz="2800"/>
            </a:lvl2pPr>
            <a:lvl3pPr marL="914330" indent="0">
              <a:buNone/>
              <a:defRPr sz="2400"/>
            </a:lvl3pPr>
            <a:lvl4pPr marL="1371495" indent="0">
              <a:buNone/>
              <a:defRPr sz="2000"/>
            </a:lvl4pPr>
            <a:lvl5pPr marL="1828660" indent="0">
              <a:buNone/>
              <a:defRPr sz="2000"/>
            </a:lvl5pPr>
            <a:lvl6pPr marL="2285825" indent="0">
              <a:buNone/>
              <a:defRPr sz="2000"/>
            </a:lvl6pPr>
            <a:lvl7pPr marL="2742990" indent="0">
              <a:buNone/>
              <a:defRPr sz="2000"/>
            </a:lvl7pPr>
            <a:lvl8pPr marL="3200155" indent="0">
              <a:buNone/>
              <a:defRPr sz="2000"/>
            </a:lvl8pPr>
            <a:lvl9pPr marL="365732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5" indent="0">
              <a:buNone/>
              <a:defRPr sz="1200"/>
            </a:lvl2pPr>
            <a:lvl3pPr marL="914330" indent="0">
              <a:buNone/>
              <a:defRPr sz="1000"/>
            </a:lvl3pPr>
            <a:lvl4pPr marL="1371495" indent="0">
              <a:buNone/>
              <a:defRPr sz="900"/>
            </a:lvl4pPr>
            <a:lvl5pPr marL="1828660" indent="0">
              <a:buNone/>
              <a:defRPr sz="900"/>
            </a:lvl5pPr>
            <a:lvl6pPr marL="2285825" indent="0">
              <a:buNone/>
              <a:defRPr sz="900"/>
            </a:lvl6pPr>
            <a:lvl7pPr marL="2742990" indent="0">
              <a:buNone/>
              <a:defRPr sz="900"/>
            </a:lvl7pPr>
            <a:lvl8pPr marL="3200155" indent="0">
              <a:buNone/>
              <a:defRPr sz="900"/>
            </a:lvl8pPr>
            <a:lvl9pPr marL="365732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8A96C-81DF-4715-AB80-DA6EC1FB76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Рисунок1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588" y="0"/>
            <a:ext cx="6370637" cy="514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33" tIns="45717" rIns="91433" bIns="45717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F0889F35-5ABA-4023-9771-05FDCD1260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PT Demi" pitchFamily="34" charset="0"/>
        </a:defRPr>
      </a:lvl5pPr>
      <a:lvl6pPr marL="457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3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Futura PT Demi" panose="020B0702020204020303" pitchFamily="34" charset="0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utura PT Demi" panose="020B0702020204020303" pitchFamily="34" charset="0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PT Demi" panose="020B0702020204020303" pitchFamily="34" charset="0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PT Demi" panose="020B0702020204020303" pitchFamily="34" charset="0"/>
        </a:defRPr>
      </a:lvl5pPr>
      <a:lvl6pPr marL="2514408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72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737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903" indent="-22858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55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0" algn="l" defTabSz="9143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xioma-soft.ru" TargetMode="External"/><Relationship Id="rId7" Type="http://schemas.openxmlformats.org/officeDocument/2006/relationships/image" Target="../media/image36.png"/><Relationship Id="rId2" Type="http://schemas.openxmlformats.org/officeDocument/2006/relationships/hyperlink" Target="https://axioma-soft.ru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hyperlink" Target="http://www.solutions.1c.ru/" TargetMode="External"/><Relationship Id="rId4" Type="http://schemas.openxmlformats.org/officeDocument/2006/relationships/hyperlink" Target="mailto:1c@1c.r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object 3"/>
          <p:cNvSpPr txBox="1">
            <a:spLocks/>
          </p:cNvSpPr>
          <p:nvPr/>
        </p:nvSpPr>
        <p:spPr bwMode="auto">
          <a:xfrm>
            <a:off x="1979612" y="627534"/>
            <a:ext cx="6696075" cy="142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99" rIns="0" bIns="0">
            <a:spAutoFit/>
          </a:bodyPr>
          <a:lstStyle/>
          <a:p>
            <a:pPr marL="11113" algn="ctr" eaLnBrk="0" hangingPunct="0">
              <a:spcBef>
                <a:spcPts val="600"/>
              </a:spcBef>
              <a:spcAft>
                <a:spcPts val="600"/>
              </a:spcAft>
              <a:buFont typeface="Arial" charset="0"/>
              <a:buNone/>
            </a:pPr>
            <a:r>
              <a:rPr lang="ru-RU" sz="3600" b="1" dirty="0">
                <a:solidFill>
                  <a:schemeClr val="accent2"/>
                </a:solidFill>
              </a:rPr>
              <a:t>1С:Ломбард КОРП </a:t>
            </a:r>
            <a:r>
              <a:rPr lang="ru-RU" sz="3600" dirty="0">
                <a:solidFill>
                  <a:schemeClr val="accent2"/>
                </a:solidFill>
              </a:rPr>
              <a:t>– </a:t>
            </a:r>
            <a:br>
              <a:rPr lang="ru-RU" sz="3600" dirty="0">
                <a:solidFill>
                  <a:schemeClr val="accent2"/>
                </a:solidFill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комплексное решение </a:t>
            </a:r>
            <a:b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для автоматизации ломбардов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796" y="2467237"/>
            <a:ext cx="2298197" cy="2310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ChangeArrowheads="1"/>
          </p:cNvSpPr>
          <p:nvPr/>
        </p:nvSpPr>
        <p:spPr bwMode="auto">
          <a:xfrm>
            <a:off x="2339752" y="411510"/>
            <a:ext cx="4303712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Парные счета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7574"/>
            <a:ext cx="4439964" cy="387550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051049" y="1135649"/>
            <a:ext cx="2592959" cy="290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/>
              <a:t>Разделение А/П счетов:</a:t>
            </a:r>
          </a:p>
          <a:p>
            <a:pPr>
              <a:spcBef>
                <a:spcPts val="1200"/>
              </a:spcBef>
            </a:pPr>
            <a:r>
              <a:rPr lang="ru-RU" sz="1400" dirty="0"/>
              <a:t>Счет 70 «Расчеты с персоналом по оплате труда» разделяется на: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400" dirty="0" smtClean="0"/>
              <a:t>60305 </a:t>
            </a:r>
            <a:r>
              <a:rPr lang="ru-RU" sz="1400" dirty="0"/>
              <a:t>(пассивный) Обязательства по выплате краткосрочных вознаграждений работникам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400" dirty="0" smtClean="0"/>
              <a:t>60306 </a:t>
            </a:r>
            <a:r>
              <a:rPr lang="ru-RU" sz="1400" dirty="0"/>
              <a:t>(активный) Требования -//-</a:t>
            </a:r>
          </a:p>
        </p:txBody>
      </p:sp>
    </p:spTree>
    <p:extLst>
      <p:ext uri="{BB962C8B-B14F-4D97-AF65-F5344CB8AC3E}">
        <p14:creationId xmlns:p14="http://schemas.microsoft.com/office/powerpoint/2010/main" val="4217297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ChangeArrowheads="1"/>
          </p:cNvSpPr>
          <p:nvPr/>
        </p:nvSpPr>
        <p:spPr bwMode="auto">
          <a:xfrm>
            <a:off x="2339752" y="339502"/>
            <a:ext cx="4303712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Закрытие парных счетов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847" y="1491630"/>
            <a:ext cx="6175920" cy="333444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9F4C545-AB12-4E47-BC67-050F99DD39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2569" y="843558"/>
            <a:ext cx="6841431" cy="50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/>
              <a:t>Выполняется </a:t>
            </a:r>
            <a:r>
              <a:rPr lang="ru-RU" sz="1400" dirty="0"/>
              <a:t>на любую дату;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Производится </a:t>
            </a:r>
            <a:r>
              <a:rPr lang="ru-RU" sz="1400" dirty="0"/>
              <a:t>в разрезе лицевых счетов и аналитик;</a:t>
            </a:r>
          </a:p>
        </p:txBody>
      </p:sp>
    </p:spTree>
    <p:extLst>
      <p:ext uri="{BB962C8B-B14F-4D97-AF65-F5344CB8AC3E}">
        <p14:creationId xmlns:p14="http://schemas.microsoft.com/office/powerpoint/2010/main" val="343050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bject 8"/>
          <p:cNvSpPr txBox="1">
            <a:spLocks noChangeArrowheads="1"/>
          </p:cNvSpPr>
          <p:nvPr/>
        </p:nvSpPr>
        <p:spPr bwMode="auto">
          <a:xfrm>
            <a:off x="2195736" y="411510"/>
            <a:ext cx="6251575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chemeClr val="accent2"/>
                </a:solidFill>
              </a:rPr>
              <a:t>Регламентные операции ЕПС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139702"/>
            <a:ext cx="3820424" cy="25202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123728" y="863180"/>
            <a:ext cx="6984306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/>
              <a:t>Регламентные операции используются для того, чтобы сделать переоценку валютных средств, начисление транспортного, земельного, имущественного налога, амортизации по основным средствам и нематериальным активам, рассчитать налог на прибыль, произвести списание расходов будущих периодов (РБП) и др.</a:t>
            </a:r>
          </a:p>
        </p:txBody>
      </p:sp>
      <p:pic>
        <p:nvPicPr>
          <p:cNvPr id="1026" name="Рисунок 2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398" y="2931790"/>
            <a:ext cx="3278221" cy="1890886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8"/>
          <p:cNvSpPr txBox="1">
            <a:spLocks noChangeArrowheads="1"/>
          </p:cNvSpPr>
          <p:nvPr/>
        </p:nvSpPr>
        <p:spPr bwMode="auto">
          <a:xfrm>
            <a:off x="2267744" y="411510"/>
            <a:ext cx="4303712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Закрытие периода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95736" y="915566"/>
            <a:ext cx="6552728" cy="715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Настройка </a:t>
            </a:r>
            <a:r>
              <a:rPr lang="ru-RU" sz="1400" dirty="0"/>
              <a:t>соответствия счетов 710-719 и 720-729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Закрытие </a:t>
            </a:r>
            <a:r>
              <a:rPr lang="ru-RU" sz="1400" dirty="0"/>
              <a:t>счетов 710-719 на 720-729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ü"/>
            </a:pPr>
            <a:r>
              <a:rPr lang="ru-RU" sz="1400" dirty="0" smtClean="0"/>
              <a:t>Расчет </a:t>
            </a:r>
            <a:r>
              <a:rPr lang="ru-RU" sz="1400" dirty="0"/>
              <a:t>и формирование финансового результата на счете 70801 (70802)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AFD61D-8269-453D-8C26-71F95D678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851670"/>
            <a:ext cx="6182922" cy="2901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192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066452"/>
            <a:ext cx="6353175" cy="366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4818" name="object 8"/>
          <p:cNvSpPr txBox="1">
            <a:spLocks noChangeArrowheads="1"/>
          </p:cNvSpPr>
          <p:nvPr/>
        </p:nvSpPr>
        <p:spPr bwMode="auto">
          <a:xfrm>
            <a:off x="2339752" y="339502"/>
            <a:ext cx="4303712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Учёт и отчётность НФО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276350"/>
            <a:ext cx="6408737" cy="367188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Box 1"/>
          <p:cNvSpPr txBox="1">
            <a:spLocks noChangeArrowheads="1"/>
          </p:cNvSpPr>
          <p:nvPr/>
        </p:nvSpPr>
        <p:spPr bwMode="auto">
          <a:xfrm>
            <a:off x="2321667" y="267494"/>
            <a:ext cx="612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Подготовка отчётности XBRL</a:t>
            </a:r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2339752" y="915566"/>
            <a:ext cx="6984306" cy="367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300" dirty="0"/>
              <a:t>Для исполнения требований Банка России об использовании формата XBRL при представления отчетности, в программный продукт "1С:Ломбард КОРП" включён механизм поддержки таксономии </a:t>
            </a:r>
            <a:r>
              <a:rPr lang="en-US" sz="1300" dirty="0"/>
              <a:t>XBRL</a:t>
            </a:r>
            <a:r>
              <a:rPr lang="ru-RU" sz="1300" dirty="0"/>
              <a:t>, подготовки и выгрузки отчетности в формате XBRL.</a:t>
            </a:r>
            <a:endParaRPr lang="en-US" sz="1300" dirty="0"/>
          </a:p>
          <a:p>
            <a:pPr>
              <a:buFont typeface="Arial" charset="0"/>
              <a:buNone/>
            </a:pPr>
            <a:endParaRPr lang="en-US" sz="1300" b="1" dirty="0"/>
          </a:p>
          <a:p>
            <a:pPr>
              <a:buFont typeface="Arial" charset="0"/>
              <a:buNone/>
            </a:pPr>
            <a:r>
              <a:rPr lang="ru-RU" sz="1300" dirty="0"/>
              <a:t>"1С:Ломбард КОРП" обеспечивает: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300" dirty="0" smtClean="0"/>
              <a:t>автоматическую </a:t>
            </a:r>
            <a:r>
              <a:rPr lang="ru-RU" sz="1300" dirty="0"/>
              <a:t>загрузку актуальной таксономии XBRL с сайта Банка России;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300" dirty="0" smtClean="0"/>
              <a:t>хранение </a:t>
            </a:r>
            <a:r>
              <a:rPr lang="ru-RU" sz="1300" dirty="0"/>
              <a:t>загруженных таксономий по версиям их выпуска;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300" dirty="0" smtClean="0"/>
              <a:t>ввод</a:t>
            </a:r>
            <a:r>
              <a:rPr lang="ru-RU" sz="1300" dirty="0"/>
              <a:t>, просмотр и </a:t>
            </a:r>
            <a:br>
              <a:rPr lang="ru-RU" sz="1300" dirty="0"/>
            </a:br>
            <a:r>
              <a:rPr lang="ru-RU" sz="1300" dirty="0"/>
              <a:t>редактирование </a:t>
            </a:r>
            <a:br>
              <a:rPr lang="ru-RU" sz="1300" dirty="0"/>
            </a:br>
            <a:r>
              <a:rPr lang="ru-RU" sz="1300" dirty="0"/>
              <a:t>показателей;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300" dirty="0" smtClean="0"/>
              <a:t>хранение </a:t>
            </a:r>
            <a:r>
              <a:rPr lang="ru-RU" sz="1300" dirty="0"/>
              <a:t>загруженных </a:t>
            </a:r>
            <a:br>
              <a:rPr lang="ru-RU" sz="1300" dirty="0"/>
            </a:br>
            <a:r>
              <a:rPr lang="ru-RU" sz="1300" dirty="0"/>
              <a:t>показателей в разрезе </a:t>
            </a:r>
            <a:br>
              <a:rPr lang="ru-RU" sz="1300" dirty="0"/>
            </a:br>
            <a:r>
              <a:rPr lang="ru-RU" sz="1300" dirty="0"/>
              <a:t>точек входа, концептов, </a:t>
            </a:r>
            <a:br>
              <a:rPr lang="ru-RU" sz="1300" dirty="0"/>
            </a:br>
            <a:r>
              <a:rPr lang="ru-RU" sz="1300" dirty="0"/>
              <a:t>версий и пакетов </a:t>
            </a:r>
            <a:br>
              <a:rPr lang="ru-RU" sz="1300" dirty="0"/>
            </a:br>
            <a:r>
              <a:rPr lang="ru-RU" sz="1300" dirty="0"/>
              <a:t>загрузки;</a:t>
            </a:r>
          </a:p>
        </p:txBody>
      </p:sp>
      <p:pic>
        <p:nvPicPr>
          <p:cNvPr id="4" name="Рисунок 2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016" y="2713655"/>
            <a:ext cx="4119419" cy="22724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/>
          <p:cNvSpPr txBox="1">
            <a:spLocks noChangeArrowheads="1"/>
          </p:cNvSpPr>
          <p:nvPr/>
        </p:nvSpPr>
        <p:spPr bwMode="auto">
          <a:xfrm>
            <a:off x="2195736" y="339501"/>
            <a:ext cx="612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Подготовка отчётности XBRL</a:t>
            </a:r>
          </a:p>
        </p:txBody>
      </p:sp>
      <p:pic>
        <p:nvPicPr>
          <p:cNvPr id="49155" name="Рисунок 3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2853566"/>
            <a:ext cx="3597275" cy="1077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9156" name="Рисунок 3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832" y="3931479"/>
            <a:ext cx="3597275" cy="1035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195736" y="863180"/>
            <a:ext cx="6948264" cy="18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/>
              <a:t>формирование отчетов в формате XBRL по занесенным показателям;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 smtClean="0"/>
              <a:t>выполнение  </a:t>
            </a:r>
            <a:r>
              <a:rPr lang="ru-RU" sz="1400" dirty="0"/>
              <a:t>проверки контрольных соотношений и условий, на соответствие требований Банка России по формату и составу данных (</a:t>
            </a:r>
            <a:r>
              <a:rPr lang="ru-RU" sz="1400" dirty="0" err="1"/>
              <a:t>валидация</a:t>
            </a:r>
            <a:r>
              <a:rPr lang="ru-RU" sz="1400" dirty="0"/>
              <a:t>);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 smtClean="0"/>
              <a:t>запись </a:t>
            </a:r>
            <a:r>
              <a:rPr lang="ru-RU" sz="1400" dirty="0"/>
              <a:t>и хранение рассчитанных показателей XBRL–отчетности и комплектов итоговых отчетных форм;   </a:t>
            </a:r>
          </a:p>
          <a:p>
            <a:pPr marL="285750" indent="-285750">
              <a:lnSpc>
                <a:spcPct val="120000"/>
              </a:lnSpc>
              <a:buFont typeface="Wingdings" pitchFamily="2" charset="2"/>
              <a:buChar char="ü"/>
            </a:pPr>
            <a:r>
              <a:rPr lang="ru-RU" sz="1400" dirty="0" smtClean="0"/>
              <a:t>компоновку </a:t>
            </a:r>
            <a:r>
              <a:rPr lang="ru-RU" sz="1400" dirty="0"/>
              <a:t>и сбор данных отчетности в единый пакет для отправки в Банк России.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708" y="2643758"/>
            <a:ext cx="3597275" cy="1665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object 8"/>
          <p:cNvSpPr txBox="1">
            <a:spLocks noChangeArrowheads="1"/>
          </p:cNvSpPr>
          <p:nvPr/>
        </p:nvSpPr>
        <p:spPr bwMode="auto">
          <a:xfrm>
            <a:off x="2411760" y="228600"/>
            <a:ext cx="6216303" cy="8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altLang="ru-RU" sz="2700" b="1" dirty="0">
                <a:solidFill>
                  <a:schemeClr val="accent2"/>
                </a:solidFill>
                <a:latin typeface="+mj-lt"/>
              </a:rPr>
              <a:t>Возможности </a:t>
            </a:r>
            <a:r>
              <a:rPr lang="ru-RU" altLang="ru-RU" sz="2700" b="1" dirty="0" smtClean="0">
                <a:solidFill>
                  <a:schemeClr val="accent2"/>
                </a:solidFill>
                <a:latin typeface="+mj-lt"/>
              </a:rPr>
              <a:t>фронта решения</a:t>
            </a:r>
            <a:endParaRPr lang="ru-RU" altLang="ru-RU" sz="2700" b="1" dirty="0">
              <a:solidFill>
                <a:schemeClr val="accent2"/>
              </a:solidFill>
              <a:latin typeface="+mj-lt"/>
            </a:endParaRPr>
          </a:p>
          <a:p>
            <a:pPr>
              <a:buFont typeface="Futura PT Demi" pitchFamily="34" charset="0"/>
              <a:buNone/>
            </a:pPr>
            <a:endParaRPr lang="ru-RU" altLang="ru-RU" sz="27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2360613" y="771550"/>
            <a:ext cx="6267450" cy="4270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sz="1400" b="1" dirty="0">
                <a:latin typeface="+mn-lt"/>
              </a:rPr>
              <a:t>Ведение операционной деятельности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учет операций оформления и учета залоговых билетов (БСО);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ведение характеристик залогового имущества;	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проведение оценки имущества;	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учёт операций по предоставлению займов под залог;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начисление процентов (в т. ч. и сложных) за пользование займа;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учет дополнительных расходов (например, услуги по оценке ювелирных изделий);    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учет операций по перезалогу имущества (изменение условий залога);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учет досрочного выкупа;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операции по изъятию имущества; 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реализация невостребованного имущества;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учет операций по хранению имущества;  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инвентаризация залогового имущества;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проверка клиентов в соответствии с 115-ФЗ (ПОД/ФТ);</a:t>
            </a:r>
          </a:p>
          <a:p>
            <a:pPr marL="557213" lvl="1" indent="-214313">
              <a:spcBef>
                <a:spcPts val="300"/>
              </a:spcBef>
              <a:buFont typeface="Futura PT Demi" pitchFamily="34" charset="0"/>
              <a:buChar char="•"/>
            </a:pPr>
            <a:r>
              <a:rPr lang="ru-RU" sz="1400" dirty="0">
                <a:latin typeface="+mn-lt"/>
              </a:rPr>
              <a:t>управленческая отчетность.</a:t>
            </a:r>
          </a:p>
        </p:txBody>
      </p:sp>
    </p:spTree>
    <p:extLst>
      <p:ext uri="{BB962C8B-B14F-4D97-AF65-F5344CB8AC3E}">
        <p14:creationId xmlns:p14="http://schemas.microsoft.com/office/powerpoint/2010/main" val="370757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8"/>
          <p:cNvSpPr txBox="1">
            <a:spLocks noChangeArrowheads="1"/>
          </p:cNvSpPr>
          <p:nvPr/>
        </p:nvSpPr>
        <p:spPr bwMode="auto">
          <a:xfrm>
            <a:off x="2237210" y="445334"/>
            <a:ext cx="6480175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Операции оформления и учета БСО</a:t>
            </a: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2223097" y="947614"/>
            <a:ext cx="6624736" cy="126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300" b="1" dirty="0"/>
              <a:t>Залоговый билет</a:t>
            </a:r>
            <a:r>
              <a:rPr lang="ru-RU" altLang="ru-RU" sz="1300" dirty="0"/>
              <a:t> – </a:t>
            </a:r>
            <a:r>
              <a:rPr lang="ru-RU" altLang="ru-RU" sz="1300" b="1" dirty="0"/>
              <a:t>первичный документ</a:t>
            </a:r>
            <a:r>
              <a:rPr lang="ru-RU" altLang="ru-RU" sz="1300" dirty="0"/>
              <a:t>, содержит информацию о заемщике, закладываемом имуществе, оценочной стоимости, сумме и условиях займа, сроках его предоставления, который выдается при залоге имущества в ломбард.</a:t>
            </a:r>
          </a:p>
          <a:p>
            <a:pPr>
              <a:buFont typeface="Arial" charset="0"/>
              <a:buNone/>
            </a:pPr>
            <a:r>
              <a:rPr lang="ru-RU" altLang="ru-RU" sz="1300" b="1" dirty="0"/>
              <a:t>Залоговый билет</a:t>
            </a:r>
            <a:r>
              <a:rPr lang="ru-RU" altLang="ru-RU" sz="1300" dirty="0"/>
              <a:t> – </a:t>
            </a:r>
            <a:r>
              <a:rPr lang="ru-RU" altLang="ru-RU" sz="1300" b="1" dirty="0"/>
              <a:t>бланк строгой отчетности</a:t>
            </a:r>
            <a:r>
              <a:rPr lang="ru-RU" altLang="ru-RU" sz="1300" dirty="0"/>
              <a:t> (БСО). </a:t>
            </a:r>
          </a:p>
          <a:p>
            <a:pPr>
              <a:buFont typeface="Arial" charset="0"/>
              <a:buNone/>
            </a:pPr>
            <a:r>
              <a:rPr lang="ru-RU" altLang="ru-RU" sz="1300" dirty="0"/>
              <a:t>Обеспечивается учет залоговых билетов как БСО и контроль от момента их поступления, при хранении и инвентаризации, до перемещения и списания.</a:t>
            </a:r>
          </a:p>
        </p:txBody>
      </p:sp>
      <p:pic>
        <p:nvPicPr>
          <p:cNvPr id="7" name="Picture 2" descr="ПоступлениеБСО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7704" y="2409478"/>
            <a:ext cx="4359275" cy="2322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2" descr="СписаниеБСО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678113"/>
            <a:ext cx="4233862" cy="2341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object 8"/>
          <p:cNvSpPr txBox="1">
            <a:spLocks noChangeArrowheads="1"/>
          </p:cNvSpPr>
          <p:nvPr/>
        </p:nvSpPr>
        <p:spPr bwMode="auto">
          <a:xfrm>
            <a:off x="2339752" y="230918"/>
            <a:ext cx="5539805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Отчетность БСО</a:t>
            </a:r>
          </a:p>
        </p:txBody>
      </p:sp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267744" y="699542"/>
            <a:ext cx="6552728" cy="86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300" dirty="0"/>
              <a:t>В конфигурации "Ломбард КОРП" для оперативного управления и контролем за БСО имеются гибкие механизм получения отчетов по состояниям бланков, позволяющие получить точную информацию и сформировать различные виды отчета, в </a:t>
            </a:r>
            <a:r>
              <a:rPr lang="ru-RU" altLang="ru-RU" sz="1300" dirty="0" err="1"/>
              <a:t>т.ч</a:t>
            </a:r>
            <a:r>
              <a:rPr lang="ru-RU" altLang="ru-RU" sz="1300" dirty="0"/>
              <a:t>. с отражением сведений по конкретному бланку и серии. </a:t>
            </a:r>
          </a:p>
        </p:txBody>
      </p:sp>
      <p:pic>
        <p:nvPicPr>
          <p:cNvPr id="20483" name="Рисунок 4"/>
          <p:cNvPicPr>
            <a:picLocks noChangeAspect="1" noChangeArrowheads="1"/>
          </p:cNvPicPr>
          <p:nvPr/>
        </p:nvPicPr>
        <p:blipFill>
          <a:blip r:embed="rId2"/>
          <a:srcRect b="41562"/>
          <a:stretch>
            <a:fillRect/>
          </a:stretch>
        </p:blipFill>
        <p:spPr bwMode="auto">
          <a:xfrm>
            <a:off x="2339752" y="1707654"/>
            <a:ext cx="6284441" cy="311793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bject 8"/>
          <p:cNvSpPr txBox="1">
            <a:spLocks noChangeArrowheads="1"/>
          </p:cNvSpPr>
          <p:nvPr/>
        </p:nvSpPr>
        <p:spPr bwMode="auto">
          <a:xfrm>
            <a:off x="2372591" y="254000"/>
            <a:ext cx="5611813" cy="4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sz="2700" b="1" dirty="0">
                <a:solidFill>
                  <a:schemeClr val="accent2"/>
                </a:solidFill>
                <a:latin typeface="+mj-lt"/>
              </a:rPr>
              <a:t>Изменения в </a:t>
            </a:r>
            <a:r>
              <a:rPr lang="ru-RU" sz="2700" b="1" dirty="0" smtClean="0">
                <a:solidFill>
                  <a:schemeClr val="accent2"/>
                </a:solidFill>
                <a:latin typeface="+mj-lt"/>
              </a:rPr>
              <a:t>законодательстве</a:t>
            </a:r>
            <a:endParaRPr lang="ru-RU" sz="27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312022" y="915566"/>
            <a:ext cx="6632575" cy="394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r>
              <a:rPr lang="ru-RU" sz="1400" dirty="0">
                <a:latin typeface="+mn-lt"/>
              </a:rPr>
              <a:t>Положение Банка России от 25 октября 2017 года </a:t>
            </a:r>
            <a:r>
              <a:rPr lang="ru-RU" sz="1400" b="1" dirty="0">
                <a:latin typeface="+mn-lt"/>
              </a:rPr>
              <a:t>№ </a:t>
            </a:r>
            <a:r>
              <a:rPr lang="en-US" sz="1400" b="1" dirty="0">
                <a:latin typeface="+mn-lt"/>
              </a:rPr>
              <a:t>612-</a:t>
            </a:r>
            <a:r>
              <a:rPr lang="ru-RU" sz="1400" b="1" dirty="0">
                <a:latin typeface="+mn-lt"/>
              </a:rPr>
              <a:t>П</a:t>
            </a:r>
            <a:r>
              <a:rPr lang="ru-RU" sz="1400" dirty="0">
                <a:latin typeface="+mn-lt"/>
              </a:rPr>
              <a:t> </a:t>
            </a:r>
            <a:r>
              <a:rPr lang="ru-RU" sz="1400" dirty="0" smtClean="0">
                <a:latin typeface="+mn-lt"/>
              </a:rPr>
              <a:t>«О </a:t>
            </a:r>
            <a:r>
              <a:rPr lang="ru-RU" sz="1400" dirty="0">
                <a:latin typeface="+mn-lt"/>
              </a:rPr>
              <a:t>порядке отражения на счетах бухгалтерского учета объектов бухгалтерского учета </a:t>
            </a:r>
            <a:r>
              <a:rPr lang="ru-RU" sz="1400" dirty="0" err="1">
                <a:latin typeface="+mn-lt"/>
              </a:rPr>
              <a:t>некредитными</a:t>
            </a:r>
            <a:r>
              <a:rPr lang="ru-RU" sz="1400" dirty="0">
                <a:latin typeface="+mn-lt"/>
              </a:rPr>
              <a:t> финансовыми </a:t>
            </a:r>
            <a:r>
              <a:rPr lang="ru-RU" sz="1400" dirty="0" smtClean="0">
                <a:latin typeface="+mn-lt"/>
              </a:rPr>
              <a:t>организациями».</a:t>
            </a:r>
            <a:endParaRPr lang="ru-RU" sz="1400" dirty="0">
              <a:latin typeface="+mn-lt"/>
            </a:endParaRPr>
          </a:p>
          <a:p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Положение Банка России от 25 октября 2017 года </a:t>
            </a:r>
            <a:r>
              <a:rPr lang="ru-RU" sz="1400" b="1" dirty="0">
                <a:latin typeface="+mn-lt"/>
              </a:rPr>
              <a:t>№ </a:t>
            </a:r>
            <a:r>
              <a:rPr lang="en-US" sz="1400" b="1" dirty="0">
                <a:latin typeface="+mn-lt"/>
              </a:rPr>
              <a:t>61</a:t>
            </a:r>
            <a:r>
              <a:rPr lang="ru-RU" sz="1400" b="1" dirty="0">
                <a:latin typeface="+mn-lt"/>
              </a:rPr>
              <a:t>3</a:t>
            </a:r>
            <a:r>
              <a:rPr lang="en-US" sz="1400" b="1" dirty="0">
                <a:latin typeface="+mn-lt"/>
              </a:rPr>
              <a:t>-</a:t>
            </a:r>
            <a:r>
              <a:rPr lang="ru-RU" sz="1400" b="1" dirty="0">
                <a:latin typeface="+mn-lt"/>
              </a:rPr>
              <a:t>П </a:t>
            </a:r>
            <a:r>
              <a:rPr lang="ru-RU" sz="1400" dirty="0" smtClean="0">
                <a:latin typeface="+mn-lt"/>
              </a:rPr>
              <a:t>«О </a:t>
            </a:r>
            <a:r>
              <a:rPr lang="ru-RU" sz="1400" dirty="0">
                <a:latin typeface="+mn-lt"/>
              </a:rPr>
              <a:t>формах раскрытия информации в бухгалтерской (финансовой) отчетности отдельных </a:t>
            </a:r>
            <a:r>
              <a:rPr lang="ru-RU" sz="1400" dirty="0" err="1">
                <a:latin typeface="+mn-lt"/>
              </a:rPr>
              <a:t>некредитных</a:t>
            </a:r>
            <a:r>
              <a:rPr lang="ru-RU" sz="1400" dirty="0">
                <a:latin typeface="+mn-lt"/>
              </a:rPr>
              <a:t> финансовых организаций и порядке группировке счетов бухгалтерского учета в соответствии с показателями бухгалтерской (финансовой) </a:t>
            </a:r>
            <a:r>
              <a:rPr lang="ru-RU" sz="1400" dirty="0" smtClean="0">
                <a:latin typeface="+mn-lt"/>
              </a:rPr>
              <a:t>отчетности».</a:t>
            </a:r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Положение Банка России от 25 октября 2017 года </a:t>
            </a:r>
            <a:r>
              <a:rPr lang="ru-RU" sz="1400" b="1" dirty="0">
                <a:latin typeface="+mn-lt"/>
              </a:rPr>
              <a:t>№ </a:t>
            </a:r>
            <a:r>
              <a:rPr lang="en-US" sz="1400" b="1" dirty="0">
                <a:latin typeface="+mn-lt"/>
              </a:rPr>
              <a:t>61</a:t>
            </a:r>
            <a:r>
              <a:rPr lang="ru-RU" sz="1400" b="1" dirty="0">
                <a:latin typeface="+mn-lt"/>
              </a:rPr>
              <a:t>4</a:t>
            </a:r>
            <a:r>
              <a:rPr lang="en-US" sz="1400" b="1" dirty="0">
                <a:latin typeface="+mn-lt"/>
              </a:rPr>
              <a:t>-</a:t>
            </a:r>
            <a:r>
              <a:rPr lang="ru-RU" sz="1400" b="1" dirty="0">
                <a:latin typeface="+mn-lt"/>
              </a:rPr>
              <a:t>П </a:t>
            </a:r>
            <a:r>
              <a:rPr lang="ru-RU" sz="1400" dirty="0" smtClean="0">
                <a:latin typeface="+mn-lt"/>
              </a:rPr>
              <a:t>«О </a:t>
            </a:r>
            <a:r>
              <a:rPr lang="ru-RU" sz="1400" dirty="0">
                <a:latin typeface="+mn-lt"/>
              </a:rPr>
              <a:t>формах раскрытия информации в бухгалтерской (финансовой) отчетности </a:t>
            </a:r>
            <a:r>
              <a:rPr lang="ru-RU" sz="1400" dirty="0" err="1">
                <a:latin typeface="+mn-lt"/>
              </a:rPr>
              <a:t>микрофинансовых</a:t>
            </a:r>
            <a:r>
              <a:rPr lang="ru-RU" sz="1400" dirty="0">
                <a:latin typeface="+mn-lt"/>
              </a:rPr>
              <a:t> организаций, кредитных потребительских кооперативов сельскохозяйственных кредитных потребительских кооперативов, жилищных накопительных кооперативов, ломбардов и порядке группировке счетов бухгалтерского учета в соответствии с показателями бухгалтерской (финансовой) </a:t>
            </a:r>
            <a:r>
              <a:rPr lang="ru-RU" sz="1400" dirty="0" smtClean="0">
                <a:latin typeface="+mn-lt"/>
              </a:rPr>
              <a:t>отчетности».</a:t>
            </a:r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endParaRPr lang="ru-RU" sz="1400" dirty="0">
              <a:latin typeface="Futura PT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50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8"/>
          <p:cNvSpPr txBox="1">
            <a:spLocks noChangeArrowheads="1"/>
          </p:cNvSpPr>
          <p:nvPr/>
        </p:nvSpPr>
        <p:spPr bwMode="auto">
          <a:xfrm>
            <a:off x="2339751" y="215900"/>
            <a:ext cx="6480721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  <a:latin typeface="+mj-lt"/>
              </a:rPr>
              <a:t>Учёт </a:t>
            </a:r>
            <a:r>
              <a:rPr lang="ru-RU" altLang="ru-RU" sz="2400" b="1" dirty="0" smtClean="0">
                <a:solidFill>
                  <a:schemeClr val="accent2"/>
                </a:solidFill>
                <a:latin typeface="+mj-lt"/>
              </a:rPr>
              <a:t>операций с залоговым имуществом</a:t>
            </a:r>
            <a:endParaRPr lang="ru-RU" altLang="ru-RU" sz="24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246681" y="771550"/>
            <a:ext cx="6573791" cy="376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Залог (залоговое </a:t>
            </a:r>
            <a:r>
              <a:rPr lang="ru-RU" sz="1400" dirty="0" smtClean="0">
                <a:latin typeface="+mn-lt"/>
              </a:rPr>
              <a:t>имущество</a:t>
            </a:r>
            <a:r>
              <a:rPr lang="ru-RU" sz="1400" dirty="0">
                <a:latin typeface="+mn-lt"/>
              </a:rPr>
              <a:t>) является способом обеспечения исполнения обязательств заёмщика. Залог в виде имущества, являющегося собственностью залогодателя, передаётся на хранение заимодавцу и служит гарантией погашения займа.</a:t>
            </a:r>
          </a:p>
          <a:p>
            <a:pPr>
              <a:buFont typeface="Futura PT Demi" pitchFamily="34" charset="0"/>
              <a:buNone/>
            </a:pPr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В решении "1С:Ломбард КОРП" реализованы следующие возможности, позволяющие: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+mn-lt"/>
              </a:rPr>
              <a:t>хранить описания предметов залога, в том числе фотографии имущества;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+mn-lt"/>
              </a:rPr>
              <a:t>вести учет залогового имущества и его свойства;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+mn-lt"/>
              </a:rPr>
              <a:t>обеспечить хранение информации по условиям страхования имущества;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+mn-lt"/>
              </a:rPr>
              <a:t>выполнять генерацию штрих-кодов принимаемого к учету залогового имущества и сохранять уникальность в идентификации имущества;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+mn-lt"/>
              </a:rPr>
              <a:t>вести учет по операциям перемещения и инвентаризации имущества;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>
                <a:latin typeface="+mn-lt"/>
              </a:rPr>
              <a:t>выполнять реализацию залогового имущества.</a:t>
            </a:r>
          </a:p>
        </p:txBody>
      </p:sp>
    </p:spTree>
    <p:extLst>
      <p:ext uri="{BB962C8B-B14F-4D97-AF65-F5344CB8AC3E}">
        <p14:creationId xmlns:p14="http://schemas.microsoft.com/office/powerpoint/2010/main" val="36247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2"/>
          <p:cNvSpPr txBox="1">
            <a:spLocks noChangeArrowheads="1"/>
          </p:cNvSpPr>
          <p:nvPr/>
        </p:nvSpPr>
        <p:spPr bwMode="auto">
          <a:xfrm>
            <a:off x="2032000" y="1216025"/>
            <a:ext cx="6932613" cy="53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71" tIns="34336" rIns="68671" bIns="34336">
            <a:spAutoFit/>
          </a:bodyPr>
          <a:lstStyle/>
          <a:p>
            <a:pPr>
              <a:lnSpc>
                <a:spcPct val="114000"/>
              </a:lnSpc>
              <a:buFont typeface="Arial" charset="0"/>
              <a:buNone/>
            </a:pPr>
            <a:endParaRPr lang="ru-RU" sz="1400" dirty="0"/>
          </a:p>
          <a:p>
            <a:pPr>
              <a:lnSpc>
                <a:spcPct val="114000"/>
              </a:lnSpc>
              <a:buFont typeface="Arial" charset="0"/>
              <a:buNone/>
            </a:pPr>
            <a:endParaRPr lang="ru-RU" sz="1400" dirty="0"/>
          </a:p>
        </p:txBody>
      </p:sp>
      <p:sp>
        <p:nvSpPr>
          <p:cNvPr id="21506" name="object 8"/>
          <p:cNvSpPr txBox="1">
            <a:spLocks noChangeArrowheads="1"/>
          </p:cNvSpPr>
          <p:nvPr/>
        </p:nvSpPr>
        <p:spPr bwMode="auto">
          <a:xfrm>
            <a:off x="2459898" y="267494"/>
            <a:ext cx="6524625" cy="76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Детализация информации </a:t>
            </a:r>
            <a:endParaRPr lang="ru-RU" altLang="ru-RU" sz="2400" b="1" dirty="0" smtClean="0">
              <a:solidFill>
                <a:schemeClr val="accent2"/>
              </a:solidFill>
            </a:endParaRPr>
          </a:p>
          <a:p>
            <a:pPr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по </a:t>
            </a:r>
            <a:r>
              <a:rPr lang="ru-RU" altLang="ru-RU" sz="2400" b="1" dirty="0">
                <a:solidFill>
                  <a:schemeClr val="accent2"/>
                </a:solidFill>
              </a:rPr>
              <a:t>предметам залога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61274D8-17F8-414D-8847-2A40E0BFC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98" y="1131590"/>
            <a:ext cx="5832773" cy="378101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7733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8"/>
          <p:cNvSpPr txBox="1">
            <a:spLocks noChangeArrowheads="1"/>
          </p:cNvSpPr>
          <p:nvPr/>
        </p:nvSpPr>
        <p:spPr bwMode="auto">
          <a:xfrm>
            <a:off x="2267744" y="339502"/>
            <a:ext cx="6948264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Учёт  операций с залоговым имуществом</a:t>
            </a:r>
          </a:p>
        </p:txBody>
      </p:sp>
      <p:pic>
        <p:nvPicPr>
          <p:cNvPr id="22530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987574"/>
            <a:ext cx="4033416" cy="388777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531" name="Рисунок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113" y="2211710"/>
            <a:ext cx="6048375" cy="24844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8"/>
          <p:cNvSpPr txBox="1">
            <a:spLocks noChangeArrowheads="1"/>
          </p:cNvSpPr>
          <p:nvPr/>
        </p:nvSpPr>
        <p:spPr bwMode="auto">
          <a:xfrm>
            <a:off x="2195736" y="339502"/>
            <a:ext cx="5613400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chemeClr val="accent2"/>
                </a:solidFill>
              </a:rPr>
              <a:t>Проведение оценки имущества</a:t>
            </a:r>
          </a:p>
        </p:txBody>
      </p:sp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2129159" y="915566"/>
            <a:ext cx="669741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/>
              <a:t>С целью упрощения процесса оценки имущества в конфигурацию "Ломбард КОРП" включены предопределенные сведения в справочники и модули, содержащие наиболее типичные и часто встречающиеся данные о характеристиках изделий. </a:t>
            </a:r>
          </a:p>
        </p:txBody>
      </p:sp>
      <p:pic>
        <p:nvPicPr>
          <p:cNvPr id="2355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3831" y="1981587"/>
            <a:ext cx="6691313" cy="3030538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bject 8"/>
          <p:cNvSpPr txBox="1">
            <a:spLocks noChangeArrowheads="1"/>
          </p:cNvSpPr>
          <p:nvPr/>
        </p:nvSpPr>
        <p:spPr bwMode="auto">
          <a:xfrm>
            <a:off x="2195736" y="445334"/>
            <a:ext cx="5613400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chemeClr val="accent2"/>
                </a:solidFill>
              </a:rPr>
              <a:t>Проведение оценки имущества</a:t>
            </a:r>
          </a:p>
        </p:txBody>
      </p:sp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134192" y="1049412"/>
            <a:ext cx="67699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/>
              <a:t>Реализована возможность использования процентных ставок, изменяющихся с течением времени и административная установка используемых условий предоставления займа.</a:t>
            </a:r>
          </a:p>
        </p:txBody>
      </p:sp>
      <p:pic>
        <p:nvPicPr>
          <p:cNvPr id="24579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50" y="2110085"/>
            <a:ext cx="4248150" cy="19018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580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1851025"/>
            <a:ext cx="5505450" cy="322897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object 8"/>
          <p:cNvSpPr txBox="1">
            <a:spLocks noChangeArrowheads="1"/>
          </p:cNvSpPr>
          <p:nvPr/>
        </p:nvSpPr>
        <p:spPr bwMode="auto">
          <a:xfrm>
            <a:off x="2267744" y="445334"/>
            <a:ext cx="5613400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sz="2400" b="1" dirty="0">
                <a:solidFill>
                  <a:schemeClr val="accent2"/>
                </a:solidFill>
              </a:rPr>
              <a:t>Проведение оценки имущества</a:t>
            </a:r>
          </a:p>
        </p:txBody>
      </p:sp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2195737" y="987574"/>
            <a:ext cx="65537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/>
              <a:t>Включены механизмы обработки информации по драгоценным металлам с калькулятором условий займа по характеристикам изделия. </a:t>
            </a:r>
          </a:p>
        </p:txBody>
      </p:sp>
      <p:pic>
        <p:nvPicPr>
          <p:cNvPr id="25603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662460"/>
            <a:ext cx="6899622" cy="3288866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object 8"/>
          <p:cNvSpPr txBox="1">
            <a:spLocks noChangeArrowheads="1"/>
          </p:cNvSpPr>
          <p:nvPr/>
        </p:nvSpPr>
        <p:spPr bwMode="auto">
          <a:xfrm>
            <a:off x="2227592" y="396758"/>
            <a:ext cx="5611813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Выдача и возврат займов</a:t>
            </a:r>
            <a:endParaRPr lang="ru-RU" altLang="ru-RU" sz="2400" dirty="0">
              <a:solidFill>
                <a:schemeClr val="accent2"/>
              </a:solidFill>
            </a:endParaRPr>
          </a:p>
        </p:txBody>
      </p:sp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2162662" y="843558"/>
            <a:ext cx="65865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400" dirty="0"/>
              <a:t>Универсальный документ "Выдача займов, получение залога", обеспечивает регистрацию операций займа, при котором заимодавец получает деньги в обмен на переданное в залог имущество.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5736" y="1648886"/>
            <a:ext cx="6624638" cy="3297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object 8"/>
          <p:cNvSpPr txBox="1">
            <a:spLocks noChangeArrowheads="1"/>
          </p:cNvSpPr>
          <p:nvPr/>
        </p:nvSpPr>
        <p:spPr bwMode="auto">
          <a:xfrm>
            <a:off x="2267744" y="339502"/>
            <a:ext cx="5683821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Начисление процентов</a:t>
            </a:r>
          </a:p>
        </p:txBody>
      </p:sp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2217098" y="843558"/>
            <a:ext cx="648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/>
              <a:t>Решение позволяет выполнять гибкие расчеты условий займа и процентной ставки, учитывать дополнительные консультационные или информационные услуги при оформлении и выдаче займов. </a:t>
            </a:r>
            <a:endParaRPr lang="ru-RU" altLang="ru-RU" sz="1400" dirty="0"/>
          </a:p>
        </p:txBody>
      </p:sp>
      <p:pic>
        <p:nvPicPr>
          <p:cNvPr id="27651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9692" y="1779662"/>
            <a:ext cx="7008812" cy="31083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object 8"/>
          <p:cNvSpPr txBox="1">
            <a:spLocks noChangeArrowheads="1"/>
          </p:cNvSpPr>
          <p:nvPr/>
        </p:nvSpPr>
        <p:spPr bwMode="auto">
          <a:xfrm>
            <a:off x="2236272" y="369621"/>
            <a:ext cx="5611813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Начисление процентов</a:t>
            </a:r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2195736" y="915566"/>
            <a:ext cx="648017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sz="1400" dirty="0"/>
              <a:t>Расчет ежемесячных начислений процентов по договорам займа выполняется в разрезе каждого договора займа как при учете по РСБУ, так и по отраслевым стандартам бухгалтерского учета (ОСБУ), в соответствии с нормативными документами Банка России. </a:t>
            </a:r>
            <a:endParaRPr lang="ru-RU" altLang="ru-RU" sz="1400" dirty="0"/>
          </a:p>
        </p:txBody>
      </p:sp>
      <p:pic>
        <p:nvPicPr>
          <p:cNvPr id="28675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720" y="1923678"/>
            <a:ext cx="6991350" cy="295385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bject 8"/>
          <p:cNvSpPr txBox="1">
            <a:spLocks noChangeArrowheads="1"/>
          </p:cNvSpPr>
          <p:nvPr/>
        </p:nvSpPr>
        <p:spPr bwMode="auto">
          <a:xfrm>
            <a:off x="2195736" y="246222"/>
            <a:ext cx="5613400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Перезалог имущества</a:t>
            </a:r>
          </a:p>
        </p:txBody>
      </p:sp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2134999" y="710428"/>
            <a:ext cx="6886575" cy="1285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sz="1300" dirty="0"/>
              <a:t>Конфигурация "Ломбард КОРП" предоставляет возможность при необходимости провести операции по изменению условий договора займа (срока займа, схемы начисления процентов по займу), переоформить договор и рассчитать новую процентную ставку по займу. В конфигурации введены специальные документы по оформлению перезалога имущества и внесения изменений в условия договора займа. </a:t>
            </a:r>
          </a:p>
          <a:p>
            <a:pPr>
              <a:buFont typeface="Arial" charset="0"/>
              <a:buNone/>
            </a:pPr>
            <a:endParaRPr lang="ru-RU" altLang="ru-RU" sz="1400" dirty="0"/>
          </a:p>
        </p:txBody>
      </p:sp>
      <p:pic>
        <p:nvPicPr>
          <p:cNvPr id="29699" name="Рисунок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11491" y="2571750"/>
            <a:ext cx="3336925" cy="1965325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1923678"/>
            <a:ext cx="5086350" cy="3030537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object 8"/>
          <p:cNvSpPr txBox="1">
            <a:spLocks noChangeArrowheads="1"/>
          </p:cNvSpPr>
          <p:nvPr/>
        </p:nvSpPr>
        <p:spPr bwMode="auto">
          <a:xfrm>
            <a:off x="2483768" y="228599"/>
            <a:ext cx="5613400" cy="4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sz="2700" b="1" dirty="0">
                <a:solidFill>
                  <a:schemeClr val="accent2"/>
                </a:solidFill>
                <a:latin typeface="+mj-lt"/>
              </a:rPr>
              <a:t>Преимущества решения</a:t>
            </a:r>
          </a:p>
        </p:txBody>
      </p:sp>
      <p:sp>
        <p:nvSpPr>
          <p:cNvPr id="23554" name="TextBox 6"/>
          <p:cNvSpPr txBox="1">
            <a:spLocks noChangeArrowheads="1"/>
          </p:cNvSpPr>
          <p:nvPr/>
        </p:nvSpPr>
        <p:spPr bwMode="auto">
          <a:xfrm>
            <a:off x="2395538" y="987425"/>
            <a:ext cx="6424612" cy="369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 marL="257175" indent="-257175">
              <a:lnSpc>
                <a:spcPct val="114000"/>
              </a:lnSpc>
              <a:spcBef>
                <a:spcPts val="450"/>
              </a:spcBef>
              <a:buFont typeface="Futura PT Demi" pitchFamily="34" charset="0"/>
              <a:buAutoNum type="arabicPeriod"/>
            </a:pPr>
            <a:r>
              <a:rPr lang="ru-RU" sz="1400" b="1" dirty="0">
                <a:latin typeface="+mn-lt"/>
              </a:rPr>
              <a:t>Комплексное решение</a:t>
            </a:r>
            <a:r>
              <a:rPr lang="ru-RU" sz="1400" dirty="0">
                <a:latin typeface="+mn-lt"/>
              </a:rPr>
              <a:t>, содержащее «фронт-офис" для операционной деятельности и «</a:t>
            </a:r>
            <a:r>
              <a:rPr lang="ru-RU" sz="1400" dirty="0" err="1">
                <a:latin typeface="+mn-lt"/>
              </a:rPr>
              <a:t>бэк</a:t>
            </a:r>
            <a:r>
              <a:rPr lang="ru-RU" sz="1400" dirty="0">
                <a:latin typeface="+mn-lt"/>
              </a:rPr>
              <a:t>-офис" для ведения учета.</a:t>
            </a:r>
          </a:p>
          <a:p>
            <a:pPr marL="257175" indent="-257175">
              <a:lnSpc>
                <a:spcPct val="114000"/>
              </a:lnSpc>
              <a:spcBef>
                <a:spcPts val="900"/>
              </a:spcBef>
              <a:buFont typeface="Futura PT Demi" pitchFamily="34" charset="0"/>
              <a:buAutoNum type="arabicPeriod"/>
            </a:pPr>
            <a:r>
              <a:rPr lang="ru-RU" sz="1400" dirty="0">
                <a:latin typeface="+mn-lt"/>
              </a:rPr>
              <a:t>Решение разрабатывалось в сотрудничестве с  </a:t>
            </a:r>
            <a:r>
              <a:rPr lang="ru-RU" sz="1400" b="1" dirty="0">
                <a:latin typeface="+mn-lt"/>
              </a:rPr>
              <a:t>ведущими ломбардами</a:t>
            </a:r>
            <a:r>
              <a:rPr lang="ru-RU" sz="1400" dirty="0">
                <a:latin typeface="+mn-lt"/>
              </a:rPr>
              <a:t>.</a:t>
            </a:r>
          </a:p>
          <a:p>
            <a:pPr marL="257175" indent="-257175">
              <a:lnSpc>
                <a:spcPct val="114000"/>
              </a:lnSpc>
              <a:spcBef>
                <a:spcPts val="450"/>
              </a:spcBef>
              <a:buFont typeface="Futura PT Demi" pitchFamily="34" charset="0"/>
              <a:buAutoNum type="arabicPeriod"/>
            </a:pPr>
            <a:r>
              <a:rPr lang="ru-RU" sz="1400" dirty="0">
                <a:latin typeface="+mn-lt"/>
              </a:rPr>
              <a:t>В конфигурации реализовано </a:t>
            </a:r>
            <a:r>
              <a:rPr lang="ru-RU" sz="1400" b="1" dirty="0">
                <a:latin typeface="+mn-lt"/>
              </a:rPr>
              <a:t>два плана счетов </a:t>
            </a:r>
            <a:r>
              <a:rPr lang="ru-RU" sz="1400" dirty="0">
                <a:latin typeface="+mn-lt"/>
              </a:rPr>
              <a:t>(РСБУ и ЕПС), что обеспечивает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удобную работу в настоящее время и плавный переход на новые требования Банка России. </a:t>
            </a:r>
          </a:p>
          <a:p>
            <a:pPr marL="257175" indent="-257175">
              <a:lnSpc>
                <a:spcPct val="114000"/>
              </a:lnSpc>
              <a:spcBef>
                <a:spcPts val="450"/>
              </a:spcBef>
              <a:buFont typeface="Futura PT Demi" pitchFamily="34" charset="0"/>
              <a:buAutoNum type="arabicPeriod"/>
            </a:pPr>
            <a:r>
              <a:rPr lang="ru-RU" sz="1400" b="1" dirty="0">
                <a:latin typeface="+mn-lt"/>
              </a:rPr>
              <a:t>Интуитивно понятный интерфейс</a:t>
            </a:r>
            <a:r>
              <a:rPr lang="ru-RU" sz="1400" dirty="0">
                <a:latin typeface="+mn-lt"/>
              </a:rPr>
              <a:t>.</a:t>
            </a:r>
          </a:p>
          <a:p>
            <a:pPr marL="257175" indent="-257175">
              <a:lnSpc>
                <a:spcPct val="114000"/>
              </a:lnSpc>
              <a:spcBef>
                <a:spcPts val="450"/>
              </a:spcBef>
              <a:buFont typeface="Futura PT Demi" pitchFamily="34" charset="0"/>
              <a:buAutoNum type="arabicPeriod"/>
            </a:pPr>
            <a:r>
              <a:rPr lang="ru-RU" sz="1400" dirty="0">
                <a:latin typeface="+mn-lt"/>
              </a:rPr>
              <a:t>Возможность подготовки отчетности в формате </a:t>
            </a:r>
            <a:r>
              <a:rPr lang="ru-RU" sz="1400" b="1" dirty="0">
                <a:latin typeface="+mn-lt"/>
              </a:rPr>
              <a:t>XBRL</a:t>
            </a:r>
            <a:r>
              <a:rPr lang="ru-RU" sz="1400" dirty="0">
                <a:latin typeface="+mn-lt"/>
              </a:rPr>
              <a:t>. </a:t>
            </a:r>
          </a:p>
          <a:p>
            <a:pPr marL="257175" indent="-257175">
              <a:lnSpc>
                <a:spcPct val="114000"/>
              </a:lnSpc>
              <a:spcBef>
                <a:spcPts val="450"/>
              </a:spcBef>
              <a:buFont typeface="Futura PT Demi" pitchFamily="34" charset="0"/>
              <a:buAutoNum type="arabicPeriod"/>
            </a:pPr>
            <a:r>
              <a:rPr lang="ru-RU" sz="1400" dirty="0">
                <a:latin typeface="+mn-lt"/>
              </a:rPr>
              <a:t>Большое количество </a:t>
            </a:r>
            <a:r>
              <a:rPr lang="ru-RU" sz="1400" b="1" dirty="0">
                <a:latin typeface="+mn-lt"/>
              </a:rPr>
              <a:t>предопределённых настроек </a:t>
            </a:r>
            <a:r>
              <a:rPr lang="ru-RU" sz="1400" dirty="0">
                <a:latin typeface="+mn-lt"/>
              </a:rPr>
              <a:t>(планы счетов с настроенными аналитиками, типовые статьи доходов</a:t>
            </a:r>
            <a:r>
              <a:rPr lang="en-US" sz="1400" dirty="0">
                <a:latin typeface="+mn-lt"/>
              </a:rPr>
              <a:t>/</a:t>
            </a:r>
            <a:r>
              <a:rPr lang="ru-RU" sz="1400" dirty="0">
                <a:latin typeface="+mn-lt"/>
              </a:rPr>
              <a:t>расходов, типовые статьи ДДС и т.д.).</a:t>
            </a:r>
          </a:p>
          <a:p>
            <a:pPr marL="257175" indent="-257175">
              <a:lnSpc>
                <a:spcPct val="114000"/>
              </a:lnSpc>
              <a:spcBef>
                <a:spcPts val="450"/>
              </a:spcBef>
              <a:buFont typeface="Futura PT Demi" pitchFamily="34" charset="0"/>
              <a:buAutoNum type="arabicPeriod"/>
            </a:pPr>
            <a:r>
              <a:rPr lang="ru-RU" sz="1400" dirty="0">
                <a:latin typeface="+mn-lt"/>
              </a:rPr>
              <a:t>Отдельно выделенная </a:t>
            </a:r>
            <a:r>
              <a:rPr lang="ru-RU" sz="1400" b="1" dirty="0">
                <a:latin typeface="+mn-lt"/>
              </a:rPr>
              <a:t>линия консультаций</a:t>
            </a:r>
            <a:r>
              <a:rPr lang="ru-RU" sz="14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2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object 8"/>
          <p:cNvSpPr txBox="1">
            <a:spLocks noChangeArrowheads="1"/>
          </p:cNvSpPr>
          <p:nvPr/>
        </p:nvSpPr>
        <p:spPr bwMode="auto">
          <a:xfrm>
            <a:off x="2195736" y="339502"/>
            <a:ext cx="5611813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Возврат займов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167872" y="857871"/>
            <a:ext cx="6768851" cy="106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1300" dirty="0"/>
              <a:t>Для оформления в учете операций по прекращению обязательств по договору займа и возврату залогового имущества залогодателю используется единый механизм, который позволяет автоматизировать заполнение новых документов и устанавливать четкие </a:t>
            </a:r>
            <a:r>
              <a:rPr lang="ru-RU" altLang="ru-RU" sz="1300" dirty="0" err="1"/>
              <a:t>причинно</a:t>
            </a:r>
            <a:r>
              <a:rPr lang="ru-RU" altLang="ru-RU" sz="1300" dirty="0"/>
              <a:t>–следственные связи между ними, позволяя видеть все документы от "Выдача займов, получение залога" до документа "Возврат займа". </a:t>
            </a:r>
          </a:p>
        </p:txBody>
      </p:sp>
      <p:pic>
        <p:nvPicPr>
          <p:cNvPr id="30723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928" y="2067694"/>
            <a:ext cx="5112122" cy="294212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4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720" y="2500312"/>
            <a:ext cx="6135476" cy="1727621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object 8"/>
          <p:cNvSpPr txBox="1">
            <a:spLocks noChangeArrowheads="1"/>
          </p:cNvSpPr>
          <p:nvPr/>
        </p:nvSpPr>
        <p:spPr bwMode="auto">
          <a:xfrm>
            <a:off x="2426553" y="258417"/>
            <a:ext cx="5727700" cy="85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altLang="ru-RU" sz="2700" b="1" dirty="0">
                <a:solidFill>
                  <a:schemeClr val="accent2"/>
                </a:solidFill>
                <a:latin typeface="+mj-lt"/>
              </a:rPr>
              <a:t>Проверка контрагентов (ПОД/ФТ)</a:t>
            </a:r>
          </a:p>
          <a:p>
            <a:pPr>
              <a:buFont typeface="Futura PT Demi" pitchFamily="34" charset="0"/>
              <a:buNone/>
            </a:pPr>
            <a:endParaRPr lang="ru-RU" sz="27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3794" name="TextBox 2"/>
          <p:cNvSpPr txBox="1">
            <a:spLocks noChangeArrowheads="1"/>
          </p:cNvSpPr>
          <p:nvPr/>
        </p:nvSpPr>
        <p:spPr bwMode="auto">
          <a:xfrm>
            <a:off x="2393855" y="843088"/>
            <a:ext cx="6292850" cy="368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Для выполнения требований Федерального закона "О противодействии легализации (отмыванию) доходов, полученных преступным путем, и финансированию терроризма" № 115-ФЗ от 07.08.2001 в решении "1С:Ломбард КОРП" предусмотрена возможность проведения сверки контрагентов по спискам, формируемым Федеральным агентством "</a:t>
            </a:r>
            <a:r>
              <a:rPr lang="ru-RU" sz="1400" dirty="0" err="1">
                <a:latin typeface="+mn-lt"/>
              </a:rPr>
              <a:t>Росфинмониторинг</a:t>
            </a:r>
            <a:r>
              <a:rPr lang="ru-RU" sz="1400" dirty="0">
                <a:latin typeface="+mn-lt"/>
              </a:rPr>
              <a:t>".</a:t>
            </a:r>
          </a:p>
          <a:p>
            <a:pPr>
              <a:buFont typeface="Futura PT Demi" pitchFamily="34" charset="0"/>
              <a:buNone/>
            </a:pPr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Основные операции: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+mn-lt"/>
              </a:rPr>
              <a:t>загрузка </a:t>
            </a:r>
            <a:r>
              <a:rPr lang="ru-RU" sz="1400" dirty="0">
                <a:latin typeface="+mn-lt"/>
              </a:rPr>
              <a:t>списка лиц причастных к экстремисткой деятельности и терроризму;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+mn-lt"/>
              </a:rPr>
              <a:t>проверка </a:t>
            </a:r>
            <a:r>
              <a:rPr lang="ru-RU" sz="1400" dirty="0">
                <a:latin typeface="+mn-lt"/>
              </a:rPr>
              <a:t>физических лиц  по спискам;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+mn-lt"/>
              </a:rPr>
              <a:t>фиксация </a:t>
            </a:r>
            <a:r>
              <a:rPr lang="ru-RU" sz="1400" dirty="0">
                <a:latin typeface="+mn-lt"/>
              </a:rPr>
              <a:t>и запись результатов проверки;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 dirty="0" smtClean="0">
                <a:latin typeface="+mn-lt"/>
              </a:rPr>
              <a:t>хранение </a:t>
            </a:r>
            <a:r>
              <a:rPr lang="ru-RU" sz="1400" dirty="0">
                <a:latin typeface="+mn-lt"/>
              </a:rPr>
              <a:t>истории проверки.</a:t>
            </a:r>
          </a:p>
          <a:p>
            <a:pPr>
              <a:spcBef>
                <a:spcPts val="600"/>
              </a:spcBef>
              <a:buFont typeface="Futura PT Demi" pitchFamily="34" charset="0"/>
              <a:buNone/>
            </a:pPr>
            <a:endParaRPr lang="ru-RU" sz="1400" dirty="0">
              <a:latin typeface="+mn-lt"/>
            </a:endParaRPr>
          </a:p>
          <a:p>
            <a:pPr>
              <a:buFont typeface="Futura PT Demi" pitchFamily="34" charset="0"/>
              <a:buNone/>
            </a:pPr>
            <a:r>
              <a:rPr lang="ru-RU" sz="1400" dirty="0">
                <a:latin typeface="+mn-lt"/>
              </a:rPr>
              <a:t>В решении обеспечивается разграничение доступа к данным проверки.</a:t>
            </a:r>
          </a:p>
        </p:txBody>
      </p:sp>
    </p:spTree>
    <p:extLst>
      <p:ext uri="{BB962C8B-B14F-4D97-AF65-F5344CB8AC3E}">
        <p14:creationId xmlns:p14="http://schemas.microsoft.com/office/powerpoint/2010/main" val="197881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object 8"/>
          <p:cNvSpPr txBox="1">
            <a:spLocks noChangeArrowheads="1"/>
          </p:cNvSpPr>
          <p:nvPr/>
        </p:nvSpPr>
        <p:spPr bwMode="auto">
          <a:xfrm>
            <a:off x="2267744" y="339502"/>
            <a:ext cx="6624638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Проверка контрагентов (ПОД/ФТ)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277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7744" y="915566"/>
            <a:ext cx="6192937" cy="387905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979738" y="3152775"/>
            <a:ext cx="1020762" cy="323850"/>
          </a:xfrm>
          <a:prstGeom prst="rect">
            <a:avLst/>
          </a:prstGeom>
        </p:spPr>
        <p:txBody>
          <a:bodyPr lIns="0" tIns="24797" rIns="0" bIns="0">
            <a:spAutoFit/>
          </a:bodyPr>
          <a:lstStyle/>
          <a:p>
            <a:pPr marL="9525">
              <a:spcBef>
                <a:spcPts val="200"/>
              </a:spcBef>
              <a:buFont typeface="Futura PT Demi" pitchFamily="34" charset="0"/>
              <a:buNone/>
            </a:pPr>
            <a:r>
              <a:rPr lang="ru-RU" sz="900">
                <a:solidFill>
                  <a:srgbClr val="FFFFFF"/>
                </a:solidFill>
                <a:latin typeface="Futura PT Demi" pitchFamily="34" charset="0"/>
              </a:rPr>
              <a:t>+7 (495) 66-55-097</a:t>
            </a:r>
            <a:endParaRPr lang="ru-RU" sz="900">
              <a:latin typeface="Futura PT Demi" pitchFamily="34" charset="0"/>
            </a:endParaRPr>
          </a:p>
          <a:p>
            <a:pPr marL="9525">
              <a:spcBef>
                <a:spcPts val="125"/>
              </a:spcBef>
              <a:buFont typeface="Futura PT Demi" pitchFamily="34" charset="0"/>
              <a:buNone/>
            </a:pPr>
            <a:r>
              <a:rPr lang="ru-RU" sz="900">
                <a:solidFill>
                  <a:srgbClr val="FFFFFF"/>
                </a:solidFill>
                <a:latin typeface="Futura PT Demi" pitchFamily="34" charset="0"/>
              </a:rPr>
              <a:t>+7 (800) 500-54-46</a:t>
            </a:r>
            <a:endParaRPr lang="ru-RU" sz="900">
              <a:latin typeface="Futura PT Dem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32525" y="3167063"/>
            <a:ext cx="1041400" cy="149225"/>
          </a:xfrm>
          <a:prstGeom prst="rect">
            <a:avLst/>
          </a:prstGeom>
        </p:spPr>
        <p:txBody>
          <a:bodyPr lIns="0" tIns="9538" rIns="0" bIns="0">
            <a:spAutoFit/>
          </a:bodyPr>
          <a:lstStyle/>
          <a:p>
            <a:pPr marL="9525">
              <a:spcBef>
                <a:spcPts val="75"/>
              </a:spcBef>
              <a:buFont typeface="Futura PT Demi" pitchFamily="34" charset="0"/>
              <a:buNone/>
            </a:pPr>
            <a:r>
              <a:rPr lang="ru-RU" sz="900">
                <a:solidFill>
                  <a:srgbClr val="FFFFFF"/>
                </a:solidFill>
                <a:latin typeface="Futura PT Demi" pitchFamily="34" charset="0"/>
              </a:rPr>
              <a:t>www.axioma-soft.ru</a:t>
            </a:r>
            <a:endParaRPr lang="ru-RU" sz="900">
              <a:latin typeface="Futura PT Demi" pitchFamily="34" charset="0"/>
            </a:endParaRPr>
          </a:p>
        </p:txBody>
      </p:sp>
      <p:sp>
        <p:nvSpPr>
          <p:cNvPr id="11" name="object 4"/>
          <p:cNvSpPr txBox="1"/>
          <p:nvPr/>
        </p:nvSpPr>
        <p:spPr>
          <a:xfrm>
            <a:off x="2838833" y="1779662"/>
            <a:ext cx="5476875" cy="484188"/>
          </a:xfrm>
          <a:prstGeom prst="rect">
            <a:avLst/>
          </a:prstGeom>
        </p:spPr>
        <p:txBody>
          <a:bodyPr lIns="0" tIns="22414" rIns="0" bIns="0">
            <a:spAutoFit/>
          </a:bodyPr>
          <a:lstStyle/>
          <a:p>
            <a:pPr marL="9525">
              <a:spcBef>
                <a:spcPts val="175"/>
              </a:spcBef>
              <a:buFont typeface="Futura PT Demi" pitchFamily="34" charset="0"/>
              <a:buNone/>
            </a:pPr>
            <a:r>
              <a:rPr lang="ru-RU" sz="3000" b="1" dirty="0">
                <a:solidFill>
                  <a:schemeClr val="accent2"/>
                </a:solidFill>
                <a:latin typeface="+mj-lt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241279" y="3653837"/>
            <a:ext cx="5184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200" b="1" dirty="0" smtClean="0">
                <a:solidFill>
                  <a:schemeClr val="accent2"/>
                </a:solidFill>
                <a:latin typeface="+mn-lt"/>
              </a:rPr>
              <a:t>ООО </a:t>
            </a:r>
            <a:r>
              <a:rPr lang="ru-RU" sz="1200" b="1" dirty="0" smtClean="0">
                <a:solidFill>
                  <a:schemeClr val="accent2"/>
                </a:solidFill>
              </a:rPr>
              <a:t>"</a:t>
            </a:r>
            <a:r>
              <a:rPr lang="ru-RU" altLang="ru-RU" sz="1200" b="1" dirty="0" smtClean="0">
                <a:solidFill>
                  <a:schemeClr val="accent2"/>
                </a:solidFill>
                <a:latin typeface="+mn-lt"/>
              </a:rPr>
              <a:t>А</a:t>
            </a:r>
            <a:r>
              <a:rPr lang="ru-RU" altLang="ru-RU" sz="1200" b="1" dirty="0" smtClean="0">
                <a:solidFill>
                  <a:schemeClr val="accent2"/>
                </a:solidFill>
                <a:latin typeface="+mn-lt"/>
              </a:rPr>
              <a:t>ксиома-Софт</a:t>
            </a:r>
            <a:r>
              <a:rPr lang="ru-RU" sz="1200" b="1" dirty="0" smtClean="0">
                <a:solidFill>
                  <a:schemeClr val="accent2"/>
                </a:solidFill>
              </a:rPr>
              <a:t>"</a:t>
            </a:r>
            <a:endParaRPr lang="ru-RU" altLang="ru-RU" sz="1200" b="1" dirty="0">
              <a:solidFill>
                <a:schemeClr val="accent2"/>
              </a:solidFill>
              <a:latin typeface="+mn-lt"/>
            </a:endParaRPr>
          </a:p>
          <a:p>
            <a:pPr>
              <a:buFont typeface="Wingdings" pitchFamily="2" charset="2"/>
              <a:buNone/>
            </a:pPr>
            <a:r>
              <a:rPr lang="ru-RU" altLang="ru-RU" sz="1200" dirty="0">
                <a:latin typeface="+mn-lt"/>
              </a:rPr>
              <a:t>Москва, 3-я </a:t>
            </a:r>
            <a:r>
              <a:rPr lang="ru-RU" altLang="ru-RU" sz="1200" dirty="0" err="1">
                <a:latin typeface="+mn-lt"/>
              </a:rPr>
              <a:t>Мытищинская</a:t>
            </a:r>
            <a:r>
              <a:rPr lang="ru-RU" altLang="ru-RU" sz="1200" dirty="0">
                <a:latin typeface="+mn-lt"/>
              </a:rPr>
              <a:t> улица, д.3, </a:t>
            </a:r>
            <a:r>
              <a:rPr lang="ru-RU" altLang="ru-RU" sz="1200" dirty="0" smtClean="0">
                <a:latin typeface="+mn-lt"/>
              </a:rPr>
              <a:t>с.1</a:t>
            </a:r>
            <a:r>
              <a:rPr lang="ru-RU" altLang="ru-RU" sz="1200" dirty="0" smtClean="0">
                <a:latin typeface="+mn-lt"/>
              </a:rPr>
              <a:t>, 3 этаж</a:t>
            </a:r>
          </a:p>
          <a:p>
            <a:pPr>
              <a:buFont typeface="Wingdings" pitchFamily="2" charset="2"/>
              <a:buNone/>
            </a:pPr>
            <a:r>
              <a:rPr lang="ru-RU" altLang="ru-RU" sz="1200" dirty="0" smtClean="0">
                <a:latin typeface="+mn-lt"/>
              </a:rPr>
              <a:t>(495</a:t>
            </a:r>
            <a:r>
              <a:rPr lang="ru-RU" altLang="ru-RU" sz="1200" dirty="0">
                <a:latin typeface="+mn-lt"/>
              </a:rPr>
              <a:t>) 665-50-97</a:t>
            </a:r>
          </a:p>
          <a:p>
            <a:r>
              <a:rPr lang="en-US" altLang="ru-RU" sz="1200" dirty="0">
                <a:solidFill>
                  <a:schemeClr val="accent2"/>
                </a:solidFill>
                <a:latin typeface="+mn-lt"/>
                <a:hlinkClick r:id="rId2"/>
              </a:rPr>
              <a:t>https://axioma-soft.ru/</a:t>
            </a:r>
            <a:endParaRPr lang="en-US" altLang="ru-RU" sz="1200" dirty="0">
              <a:solidFill>
                <a:schemeClr val="accent2"/>
              </a:solidFill>
              <a:latin typeface="+mn-lt"/>
            </a:endParaRPr>
          </a:p>
          <a:p>
            <a:r>
              <a:rPr lang="en-US" altLang="ru-RU" sz="1200" dirty="0">
                <a:solidFill>
                  <a:schemeClr val="accent2"/>
                </a:solidFill>
                <a:latin typeface="+mn-lt"/>
                <a:hlinkClick r:id="rId3"/>
              </a:rPr>
              <a:t>info@axioma-soft.ru</a:t>
            </a:r>
            <a:r>
              <a:rPr lang="en-US" altLang="ru-RU" sz="1200" dirty="0">
                <a:solidFill>
                  <a:schemeClr val="accent2"/>
                </a:solidFill>
                <a:latin typeface="+mn-lt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8833" y="3656449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ru-RU" sz="1200" b="1" dirty="0">
                <a:solidFill>
                  <a:schemeClr val="accent2"/>
                </a:solidFill>
                <a:latin typeface="+mn-lt"/>
              </a:rPr>
              <a:t>Фирма "1С"</a:t>
            </a:r>
            <a:r>
              <a:rPr lang="ru-RU" sz="1200" b="1" dirty="0">
                <a:latin typeface="+mn-lt"/>
              </a:rPr>
              <a:t/>
            </a:r>
            <a:br>
              <a:rPr lang="ru-RU" sz="1200" b="1" dirty="0">
                <a:latin typeface="+mn-lt"/>
              </a:rPr>
            </a:br>
            <a:r>
              <a:rPr lang="ru-RU" sz="1200" dirty="0">
                <a:latin typeface="+mn-lt"/>
              </a:rPr>
              <a:t>Москва, </a:t>
            </a:r>
            <a:r>
              <a:rPr lang="ru-RU" sz="1200" dirty="0" err="1">
                <a:latin typeface="+mn-lt"/>
              </a:rPr>
              <a:t>Селезневская</a:t>
            </a:r>
            <a:r>
              <a:rPr lang="ru-RU" sz="1200" dirty="0">
                <a:latin typeface="+mn-lt"/>
              </a:rPr>
              <a:t> ул., 21</a:t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Телефон: (495) 737-92-57</a:t>
            </a:r>
            <a:br>
              <a:rPr lang="ru-RU" sz="1200" dirty="0">
                <a:latin typeface="+mn-lt"/>
              </a:rPr>
            </a:br>
            <a:r>
              <a:rPr lang="en-US" sz="1200" dirty="0">
                <a:latin typeface="+mn-lt"/>
              </a:rPr>
              <a:t>e</a:t>
            </a:r>
            <a:r>
              <a:rPr lang="ru-RU" sz="1200" dirty="0">
                <a:latin typeface="+mn-lt"/>
              </a:rPr>
              <a:t>-</a:t>
            </a:r>
            <a:r>
              <a:rPr lang="ru-RU" sz="1200" dirty="0" err="1">
                <a:latin typeface="+mn-lt"/>
              </a:rPr>
              <a:t>mail</a:t>
            </a:r>
            <a:r>
              <a:rPr lang="ru-RU" sz="1200" dirty="0">
                <a:latin typeface="+mn-lt"/>
              </a:rPr>
              <a:t>: </a:t>
            </a:r>
            <a:r>
              <a:rPr lang="ru-RU" sz="1200" u="sng" dirty="0">
                <a:latin typeface="+mn-lt"/>
                <a:hlinkClick r:id="rId4"/>
              </a:rPr>
              <a:t>1c@1c.ru</a:t>
            </a:r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r>
              <a:rPr lang="ru-RU" sz="1200" u="sng" dirty="0" err="1">
                <a:latin typeface="+mn-lt"/>
                <a:hlinkClick r:id="rId5"/>
              </a:rPr>
              <a:t>www</a:t>
            </a:r>
            <a:r>
              <a:rPr lang="ru-RU" sz="1200" u="sng" dirty="0">
                <a:latin typeface="+mn-lt"/>
                <a:hlinkClick r:id="rId5"/>
              </a:rPr>
              <a:t>.</a:t>
            </a:r>
            <a:r>
              <a:rPr lang="en-US" sz="1200" u="sng" dirty="0">
                <a:latin typeface="+mn-lt"/>
                <a:hlinkClick r:id="rId5"/>
              </a:rPr>
              <a:t>solutions</a:t>
            </a:r>
            <a:r>
              <a:rPr lang="ru-RU" sz="1200" u="sng" dirty="0">
                <a:latin typeface="+mn-lt"/>
                <a:hlinkClick r:id="rId5"/>
              </a:rPr>
              <a:t>.1c.ru</a:t>
            </a:r>
            <a:endParaRPr lang="ru-RU" sz="1200" dirty="0">
              <a:latin typeface="+mn-lt"/>
            </a:endParaRPr>
          </a:p>
        </p:txBody>
      </p:sp>
      <p:pic>
        <p:nvPicPr>
          <p:cNvPr id="8" name="Рисунок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64088" y="3135741"/>
            <a:ext cx="154305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Татьяна Уварова\Desktop\Уварова\POS\Лого, графика, картинки\1С\1С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641" y="3009371"/>
            <a:ext cx="1096288" cy="5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53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object 8"/>
          <p:cNvSpPr txBox="1">
            <a:spLocks noChangeArrowheads="1"/>
          </p:cNvSpPr>
          <p:nvPr/>
        </p:nvSpPr>
        <p:spPr bwMode="auto">
          <a:xfrm>
            <a:off x="2358936" y="335245"/>
            <a:ext cx="5611812" cy="44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altLang="ru-RU" sz="2700" b="1" dirty="0">
                <a:solidFill>
                  <a:schemeClr val="accent2"/>
                </a:solidFill>
                <a:latin typeface="+mj-lt"/>
              </a:rPr>
              <a:t>Возможности </a:t>
            </a:r>
            <a:r>
              <a:rPr lang="ru-RU" altLang="ru-RU" sz="2700" b="1" dirty="0" smtClean="0">
                <a:solidFill>
                  <a:schemeClr val="accent2"/>
                </a:solidFill>
                <a:latin typeface="+mj-lt"/>
              </a:rPr>
              <a:t>решения</a:t>
            </a:r>
            <a:endParaRPr lang="ru-RU" altLang="ru-RU" sz="2700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987574"/>
            <a:ext cx="6624637" cy="3547218"/>
          </a:xfrm>
          <a:prstGeom prst="rect">
            <a:avLst/>
          </a:prstGeom>
          <a:noFill/>
        </p:spPr>
        <p:txBody>
          <a:bodyPr wrap="square" lIns="68671" tIns="34336" rIns="68671" bIns="34336">
            <a:spAutoFit/>
          </a:bodyPr>
          <a:lstStyle/>
          <a:p>
            <a:pPr>
              <a:buFont typeface="Futura PT Demi" pitchFamily="34" charset="0"/>
              <a:buNone/>
            </a:pPr>
            <a:r>
              <a:rPr lang="ru-RU" sz="1300" b="1" dirty="0">
                <a:latin typeface="+mn-lt"/>
              </a:rPr>
              <a:t>Ведение учета и отчетности НФО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организация рабочего плана счетов и ведение учета в соответствии с учетной политикой по РСБУ и ЕПС;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возможность как параллельного учета, так и учета только по ОСБУ;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гибкая настройка правил формирования лицевых счетов;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учет по стандартам ОСБУ как общехозяйственных операций (ОС, НМА, доходы, расходы, взаиморасчеты и т.д.), так и специализированных операций (начисление процентов с учетом ЭПС, операции по БСО, займам и т.д.);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регламентные операции по стандартам ОСБУ (закрытие парных счетов, переоценка валюты по различным кодам ОФР, расчет финансового результата);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формирование стандартной бухгалтерской отчетности по РСБУ и по ЕПС;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300" dirty="0">
                <a:latin typeface="+mn-lt"/>
              </a:rPr>
              <a:t>представление отчетности в формате </a:t>
            </a:r>
            <a:r>
              <a:rPr lang="en-US" sz="1300" dirty="0">
                <a:latin typeface="+mn-lt"/>
              </a:rPr>
              <a:t>XBRL</a:t>
            </a:r>
            <a:r>
              <a:rPr lang="ru-RU" sz="13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9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8"/>
          <p:cNvSpPr txBox="1">
            <a:spLocks noChangeArrowheads="1"/>
          </p:cNvSpPr>
          <p:nvPr/>
        </p:nvSpPr>
        <p:spPr bwMode="auto">
          <a:xfrm>
            <a:off x="2436005" y="411510"/>
            <a:ext cx="5328592" cy="8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Требования к организации аналитического учета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436005" y="1707654"/>
            <a:ext cx="5880411" cy="19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sz="1600" b="1" dirty="0"/>
              <a:t>Аналитический учет должен: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обеспечивать автоматическое заполнение отчетности;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позволять проводить анализ данных в удобной форме;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вписываться в типовую модель программного продукта;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обеспечивать приемлемую производительность.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3860415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8"/>
          <p:cNvSpPr txBox="1">
            <a:spLocks noChangeArrowheads="1"/>
          </p:cNvSpPr>
          <p:nvPr/>
        </p:nvSpPr>
        <p:spPr bwMode="auto">
          <a:xfrm>
            <a:off x="2339752" y="443781"/>
            <a:ext cx="4303712" cy="89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800" b="1" dirty="0">
                <a:solidFill>
                  <a:schemeClr val="accent2"/>
                </a:solidFill>
              </a:rPr>
              <a:t>Объекты аналитического учета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01874" y="1730887"/>
            <a:ext cx="6842125" cy="19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671" tIns="34336" rIns="68671" bIns="34336">
            <a:spAutoFit/>
          </a:bodyPr>
          <a:lstStyle/>
          <a:p>
            <a:pPr>
              <a:buFont typeface="Arial" charset="0"/>
              <a:buNone/>
            </a:pPr>
            <a:r>
              <a:rPr lang="ru-RU" sz="1600" b="1" dirty="0"/>
              <a:t>В качестве объектов аналитического учета представлены: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субконто (справочники, документы, перечисления…);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свойства субконто и связанные данные;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элементы организационной структуры (филиалы, подразделения);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600" dirty="0"/>
              <a:t> дополнительные управленческие регистры.</a:t>
            </a:r>
          </a:p>
        </p:txBody>
      </p:sp>
    </p:spTree>
    <p:extLst>
      <p:ext uri="{BB962C8B-B14F-4D97-AF65-F5344CB8AC3E}">
        <p14:creationId xmlns:p14="http://schemas.microsoft.com/office/powerpoint/2010/main" val="3861829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bject 8"/>
          <p:cNvSpPr txBox="1">
            <a:spLocks noChangeArrowheads="1"/>
          </p:cNvSpPr>
          <p:nvPr/>
        </p:nvSpPr>
        <p:spPr bwMode="auto">
          <a:xfrm>
            <a:off x="2267744" y="445334"/>
            <a:ext cx="6192688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Аналитический учет и лицевые счета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7574"/>
            <a:ext cx="3695303" cy="381986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23728" y="1347614"/>
            <a:ext cx="2736975" cy="2685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671" tIns="34336" rIns="68671" bIns="34336">
            <a:spAutoFit/>
          </a:bodyPr>
          <a:lstStyle/>
          <a:p>
            <a:pPr>
              <a:spcBef>
                <a:spcPts val="1200"/>
              </a:spcBef>
            </a:pPr>
            <a:r>
              <a:rPr lang="ru-RU" sz="1400" b="1" dirty="0"/>
              <a:t>Лицевой счет:</a:t>
            </a:r>
            <a:endParaRPr lang="ru-RU" sz="1400" dirty="0"/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400" dirty="0" smtClean="0"/>
              <a:t>связан </a:t>
            </a:r>
            <a:r>
              <a:rPr lang="ru-RU" sz="1400" dirty="0"/>
              <a:t>непосредственно с аналитикой учета;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400" dirty="0" smtClean="0"/>
              <a:t>может </a:t>
            </a:r>
            <a:r>
              <a:rPr lang="ru-RU" sz="1400" dirty="0"/>
              <a:t>быть переформирован при изменении правил формирования номера;</a:t>
            </a: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ru-RU" sz="1400" dirty="0" smtClean="0"/>
              <a:t>создается </a:t>
            </a:r>
            <a:r>
              <a:rPr lang="ru-RU" sz="1400" dirty="0"/>
              <a:t>автоматически при появлении нового набора аналитик.</a:t>
            </a:r>
          </a:p>
        </p:txBody>
      </p:sp>
    </p:spTree>
    <p:extLst>
      <p:ext uri="{BB962C8B-B14F-4D97-AF65-F5344CB8AC3E}">
        <p14:creationId xmlns:p14="http://schemas.microsoft.com/office/powerpoint/2010/main" val="183922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object 8"/>
          <p:cNvSpPr txBox="1">
            <a:spLocks noChangeArrowheads="1"/>
          </p:cNvSpPr>
          <p:nvPr/>
        </p:nvSpPr>
        <p:spPr bwMode="auto">
          <a:xfrm>
            <a:off x="2339752" y="339502"/>
            <a:ext cx="4983163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Настройка лицевых счетов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993930"/>
            <a:ext cx="6862358" cy="3954084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object 8"/>
          <p:cNvSpPr txBox="1">
            <a:spLocks noChangeArrowheads="1"/>
          </p:cNvSpPr>
          <p:nvPr/>
        </p:nvSpPr>
        <p:spPr bwMode="auto">
          <a:xfrm>
            <a:off x="2282937" y="411510"/>
            <a:ext cx="6553200" cy="39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28613" rIns="0" bIns="0">
            <a:spAutoFit/>
          </a:bodyPr>
          <a:lstStyle/>
          <a:p>
            <a:pPr>
              <a:buFont typeface="Arial" charset="0"/>
              <a:buNone/>
            </a:pPr>
            <a:r>
              <a:rPr lang="ru-RU" altLang="ru-RU" sz="2400" b="1" dirty="0">
                <a:solidFill>
                  <a:schemeClr val="accent2"/>
                </a:solidFill>
              </a:rPr>
              <a:t>Настройка параллельного учета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1077386"/>
            <a:ext cx="6871618" cy="372480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5061</TotalTime>
  <Words>1310</Words>
  <Application>Microsoft Office PowerPoint</Application>
  <PresentationFormat>Экран (16:9)</PresentationFormat>
  <Paragraphs>143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Futura PT Demi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Татьяна Уварова</cp:lastModifiedBy>
  <cp:revision>190</cp:revision>
  <dcterms:created xsi:type="dcterms:W3CDTF">2015-09-09T08:16:26Z</dcterms:created>
  <dcterms:modified xsi:type="dcterms:W3CDTF">2018-10-23T16:12:50Z</dcterms:modified>
</cp:coreProperties>
</file>